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21b23188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21b23188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57969f2b50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7969f2b50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1b231884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1b231884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57969f2b50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57969f2b50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57969f2b50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7969f2b50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21b231884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21b231884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21b231884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21b231884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document/d/127vVtTetjfW3XWqRxz--1CLPhbmdVUcPTzKq4p4_2lw/edit"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hyperlink" Target="http://www.youtube.com/watch?v=0X36AwfdNbE"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s://docs.google.com/document/d/1tiM3IXWBcxeQY-TQblIqWqWR7_SPplhHdO6p_ff7cuA/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bettermoneyhabits.bankofamerica.com/en/personal-banking/preparing-your-child-to-make-borrowing-decisions"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Loan Fundamentals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You Will Learn to Do:</a:t>
            </a:r>
            <a:endParaRPr/>
          </a:p>
        </p:txBody>
      </p:sp>
      <p:sp>
        <p:nvSpPr>
          <p:cNvPr id="140" name="Google Shape;140;p14"/>
          <p:cNvSpPr txBox="1"/>
          <p:nvPr>
            <p:ph idx="2" type="body"/>
          </p:nvPr>
        </p:nvSpPr>
        <p:spPr>
          <a:xfrm>
            <a:off x="4572000" y="1567550"/>
            <a:ext cx="3764400" cy="2911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Montserrat"/>
              <a:buChar char="●"/>
            </a:pPr>
            <a:r>
              <a:rPr lang="en-GB" sz="1400">
                <a:latin typeface="Montserrat"/>
                <a:ea typeface="Montserrat"/>
                <a:cs typeface="Montserrat"/>
                <a:sym typeface="Montserrat"/>
              </a:rPr>
              <a:t>Differentiate between amortized installment loans and revolving credit lines</a:t>
            </a:r>
            <a:endParaRPr sz="1400">
              <a:latin typeface="Montserrat"/>
              <a:ea typeface="Montserrat"/>
              <a:cs typeface="Montserrat"/>
              <a:sym typeface="Montserrat"/>
            </a:endParaRPr>
          </a:p>
          <a:p>
            <a:pPr indent="-317500" lvl="0" marL="457200" rtl="0" algn="l">
              <a:spcBef>
                <a:spcPts val="0"/>
              </a:spcBef>
              <a:spcAft>
                <a:spcPts val="0"/>
              </a:spcAft>
              <a:buSzPts val="1400"/>
              <a:buFont typeface="Montserrat"/>
              <a:buChar char="●"/>
            </a:pPr>
            <a:r>
              <a:rPr lang="en-GB" sz="1400">
                <a:latin typeface="Montserrat"/>
                <a:ea typeface="Montserrat"/>
                <a:cs typeface="Montserrat"/>
                <a:sym typeface="Montserrat"/>
              </a:rPr>
              <a:t>Read an amortization table and understand how the payments are structured</a:t>
            </a:r>
            <a:endParaRPr sz="1400">
              <a:latin typeface="Montserrat"/>
              <a:ea typeface="Montserrat"/>
              <a:cs typeface="Montserrat"/>
              <a:sym typeface="Montserrat"/>
            </a:endParaRPr>
          </a:p>
          <a:p>
            <a:pPr indent="-317500" lvl="0" marL="457200" rtl="0" algn="l">
              <a:spcBef>
                <a:spcPts val="0"/>
              </a:spcBef>
              <a:spcAft>
                <a:spcPts val="0"/>
              </a:spcAft>
              <a:buSzPts val="1400"/>
              <a:buFont typeface="Montserrat"/>
              <a:buChar char="●"/>
            </a:pPr>
            <a:r>
              <a:rPr lang="en-GB" sz="1400">
                <a:latin typeface="Montserrat"/>
                <a:ea typeface="Montserrat"/>
                <a:cs typeface="Montserrat"/>
                <a:sym typeface="Montserrat"/>
              </a:rPr>
              <a:t>Consider whether taking out a loan is a good or bad idea in a given circumstance</a:t>
            </a:r>
            <a:endParaRPr sz="1400">
              <a:latin typeface="Montserrat"/>
              <a:ea typeface="Montserrat"/>
              <a:cs typeface="Montserrat"/>
              <a:sym typeface="Montserrat"/>
            </a:endParaRPr>
          </a:p>
          <a:p>
            <a:pPr indent="0" lvl="0" marL="0" rtl="0" algn="l">
              <a:spcBef>
                <a:spcPts val="0"/>
              </a:spcBef>
              <a:spcAft>
                <a:spcPts val="1600"/>
              </a:spcAft>
              <a:buNone/>
            </a:pPr>
            <a:r>
              <a:t/>
            </a:r>
            <a:endParaRPr/>
          </a:p>
        </p:txBody>
      </p:sp>
      <p:pic>
        <p:nvPicPr>
          <p:cNvPr id="141" name="Google Shape;141;p14"/>
          <p:cNvPicPr preferRelativeResize="0"/>
          <p:nvPr/>
        </p:nvPicPr>
        <p:blipFill>
          <a:blip r:embed="rId3">
            <a:alphaModFix/>
          </a:blip>
          <a:stretch>
            <a:fillRect/>
          </a:stretch>
        </p:blipFill>
        <p:spPr>
          <a:xfrm>
            <a:off x="277328" y="1307850"/>
            <a:ext cx="4364677" cy="2911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Essential Questions and Discussion</a:t>
            </a:r>
            <a:endParaRPr/>
          </a:p>
        </p:txBody>
      </p:sp>
      <p:sp>
        <p:nvSpPr>
          <p:cNvPr id="147" name="Google Shape;147;p15"/>
          <p:cNvSpPr txBox="1"/>
          <p:nvPr>
            <p:ph idx="1" type="body"/>
          </p:nvPr>
        </p:nvSpPr>
        <p:spPr>
          <a:xfrm>
            <a:off x="1228750" y="1544650"/>
            <a:ext cx="7038900" cy="2911200"/>
          </a:xfrm>
          <a:prstGeom prst="rect">
            <a:avLst/>
          </a:prstGeom>
        </p:spPr>
        <p:txBody>
          <a:bodyPr anchorCtr="0" anchor="t" bIns="91425" lIns="91425" spcFirstLastPara="1" rIns="91425" wrap="square" tIns="91425">
            <a:noAutofit/>
          </a:bodyPr>
          <a:lstStyle/>
          <a:p>
            <a:pPr indent="-336550" lvl="0" marL="457200" rtl="0" algn="l">
              <a:spcBef>
                <a:spcPts val="600"/>
              </a:spcBef>
              <a:spcAft>
                <a:spcPts val="0"/>
              </a:spcAft>
              <a:buSzPts val="1700"/>
              <a:buFont typeface="Montserrat"/>
              <a:buAutoNum type="arabicPeriod"/>
            </a:pPr>
            <a:r>
              <a:rPr lang="en-GB" sz="2200">
                <a:latin typeface="Montserrat"/>
                <a:ea typeface="Montserrat"/>
                <a:cs typeface="Montserrat"/>
                <a:sym typeface="Montserrat"/>
              </a:rPr>
              <a:t>How is loan repayment different from credit card repayment? </a:t>
            </a:r>
            <a:endParaRPr sz="22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2200">
                <a:latin typeface="Montserrat"/>
                <a:ea typeface="Montserrat"/>
                <a:cs typeface="Montserrat"/>
                <a:sym typeface="Montserrat"/>
              </a:rPr>
              <a:t>How does amortization work? And what is an amortization table? </a:t>
            </a:r>
            <a:endParaRPr sz="2200">
              <a:latin typeface="Montserrat"/>
              <a:ea typeface="Montserrat"/>
              <a:cs typeface="Montserrat"/>
              <a:sym typeface="Montserrat"/>
            </a:endParaRPr>
          </a:p>
          <a:p>
            <a:pPr indent="-336550" lvl="0" marL="457200" rtl="0" algn="l">
              <a:spcBef>
                <a:spcPts val="0"/>
              </a:spcBef>
              <a:spcAft>
                <a:spcPts val="0"/>
              </a:spcAft>
              <a:buSzPts val="1700"/>
              <a:buFont typeface="Montserrat"/>
              <a:buAutoNum type="arabicPeriod"/>
            </a:pPr>
            <a:r>
              <a:rPr lang="en-GB" sz="2200">
                <a:latin typeface="Montserrat"/>
                <a:ea typeface="Montserrat"/>
                <a:cs typeface="Montserrat"/>
                <a:sym typeface="Montserrat"/>
              </a:rPr>
              <a:t>What should you consider before taking out a loan?</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Easy Is It To Get a Loan?</a:t>
            </a:r>
            <a:endParaRPr/>
          </a:p>
        </p:txBody>
      </p:sp>
      <p:sp>
        <p:nvSpPr>
          <p:cNvPr id="153" name="Google Shape;153;p16"/>
          <p:cNvSpPr txBox="1"/>
          <p:nvPr>
            <p:ph idx="1" type="body"/>
          </p:nvPr>
        </p:nvSpPr>
        <p:spPr>
          <a:xfrm>
            <a:off x="392225" y="1255376"/>
            <a:ext cx="3050400" cy="327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000">
              <a:latin typeface="Montserrat"/>
              <a:ea typeface="Montserrat"/>
              <a:cs typeface="Montserrat"/>
              <a:sym typeface="Montserrat"/>
            </a:endParaRPr>
          </a:p>
          <a:p>
            <a:pPr indent="0" lvl="0" marL="0" rtl="0" algn="l">
              <a:spcBef>
                <a:spcPts val="1600"/>
              </a:spcBef>
              <a:spcAft>
                <a:spcPts val="1600"/>
              </a:spcAft>
              <a:buNone/>
            </a:pPr>
            <a:r>
              <a:rPr lang="en-GB" sz="2000">
                <a:latin typeface="Montserrat"/>
                <a:ea typeface="Montserrat"/>
                <a:cs typeface="Montserrat"/>
                <a:sym typeface="Montserrat"/>
              </a:rPr>
              <a:t>Complete the worksheet </a:t>
            </a:r>
            <a:r>
              <a:rPr lang="en-GB" sz="2000" u="sng">
                <a:solidFill>
                  <a:schemeClr val="hlink"/>
                </a:solidFill>
                <a:latin typeface="Montserrat"/>
                <a:ea typeface="Montserrat"/>
                <a:cs typeface="Montserrat"/>
                <a:sym typeface="Montserrat"/>
                <a:hlinkClick r:id="rId3"/>
              </a:rPr>
              <a:t>DATA CRUNCH:  How Easy is it to Get a Loan?</a:t>
            </a:r>
            <a:r>
              <a:rPr lang="en-GB" sz="2000">
                <a:latin typeface="Montserrat"/>
                <a:ea typeface="Montserrat"/>
                <a:cs typeface="Montserrat"/>
                <a:sym typeface="Montserrat"/>
              </a:rPr>
              <a:t> As a class.</a:t>
            </a:r>
            <a:endParaRPr sz="2000">
              <a:latin typeface="Montserrat"/>
              <a:ea typeface="Montserrat"/>
              <a:cs typeface="Montserrat"/>
              <a:sym typeface="Montserrat"/>
            </a:endParaRPr>
          </a:p>
        </p:txBody>
      </p:sp>
      <p:pic>
        <p:nvPicPr>
          <p:cNvPr id="154" name="Google Shape;154;p16"/>
          <p:cNvPicPr preferRelativeResize="0"/>
          <p:nvPr/>
        </p:nvPicPr>
        <p:blipFill>
          <a:blip r:embed="rId4">
            <a:alphaModFix/>
          </a:blip>
          <a:stretch>
            <a:fillRect/>
          </a:stretch>
        </p:blipFill>
        <p:spPr>
          <a:xfrm>
            <a:off x="3720434" y="1202875"/>
            <a:ext cx="5241566" cy="3275975"/>
          </a:xfrm>
          <a:prstGeom prst="rect">
            <a:avLst/>
          </a:prstGeom>
          <a:noFill/>
          <a:ln cap="flat" cmpd="sng" w="25400">
            <a:solidFill>
              <a:srgbClr val="000000"/>
            </a:solidFill>
            <a:prstDash val="solid"/>
            <a:miter lim="8000"/>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297500" y="279200"/>
            <a:ext cx="6973200" cy="10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Understanding How Loan Payments Work!</a:t>
            </a:r>
            <a:endParaRPr/>
          </a:p>
        </p:txBody>
      </p:sp>
      <p:sp>
        <p:nvSpPr>
          <p:cNvPr id="160" name="Google Shape;160;p17"/>
          <p:cNvSpPr txBox="1"/>
          <p:nvPr>
            <p:ph idx="1" type="body"/>
          </p:nvPr>
        </p:nvSpPr>
        <p:spPr>
          <a:xfrm>
            <a:off x="999950" y="1292100"/>
            <a:ext cx="3798900" cy="3361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700">
                <a:solidFill>
                  <a:srgbClr val="FFFFFF"/>
                </a:solidFill>
              </a:rPr>
              <a:t>After watching the video, we will discuss as a class using the following guiding questions:</a:t>
            </a:r>
            <a:endParaRPr sz="1700">
              <a:solidFill>
                <a:srgbClr val="FFFFFF"/>
              </a:solidFill>
            </a:endParaRPr>
          </a:p>
          <a:p>
            <a:pPr indent="0" lvl="0" marL="0" rtl="0" algn="l">
              <a:lnSpc>
                <a:spcPct val="100000"/>
              </a:lnSpc>
              <a:spcBef>
                <a:spcPts val="0"/>
              </a:spcBef>
              <a:spcAft>
                <a:spcPts val="0"/>
              </a:spcAft>
              <a:buNone/>
            </a:pPr>
            <a:r>
              <a:t/>
            </a:r>
            <a:endParaRPr sz="1700">
              <a:solidFill>
                <a:srgbClr val="FFFFFF"/>
              </a:solidFill>
            </a:endParaRPr>
          </a:p>
          <a:p>
            <a:pPr indent="-336550" lvl="0" marL="457200" rtl="0" algn="l">
              <a:lnSpc>
                <a:spcPct val="100000"/>
              </a:lnSpc>
              <a:spcBef>
                <a:spcPts val="0"/>
              </a:spcBef>
              <a:spcAft>
                <a:spcPts val="0"/>
              </a:spcAft>
              <a:buClr>
                <a:srgbClr val="FFFFFF"/>
              </a:buClr>
              <a:buSzPts val="1700"/>
              <a:buAutoNum type="arabicPeriod"/>
            </a:pPr>
            <a:r>
              <a:rPr lang="en-GB" sz="1700">
                <a:solidFill>
                  <a:srgbClr val="FFFFFF"/>
                </a:solidFill>
              </a:rPr>
              <a:t>When loan payments are amortized, the total amount you owe every month _________________.</a:t>
            </a:r>
            <a:endParaRPr sz="1700">
              <a:solidFill>
                <a:srgbClr val="FFFFFF"/>
              </a:solidFill>
            </a:endParaRPr>
          </a:p>
          <a:p>
            <a:pPr indent="-336550" lvl="0" marL="457200" rtl="0" algn="l">
              <a:lnSpc>
                <a:spcPct val="100000"/>
              </a:lnSpc>
              <a:spcBef>
                <a:spcPts val="0"/>
              </a:spcBef>
              <a:spcAft>
                <a:spcPts val="0"/>
              </a:spcAft>
              <a:buClr>
                <a:srgbClr val="FFFFFF"/>
              </a:buClr>
              <a:buSzPts val="1700"/>
              <a:buAutoNum type="arabicPeriod"/>
            </a:pPr>
            <a:r>
              <a:rPr lang="en-GB" sz="1700">
                <a:solidFill>
                  <a:srgbClr val="FFFFFF"/>
                </a:solidFill>
              </a:rPr>
              <a:t>Why does the amount of INTEREST you owe decrease every month?</a:t>
            </a:r>
            <a:endParaRPr sz="1700">
              <a:solidFill>
                <a:srgbClr val="FFFFFF"/>
              </a:solidFill>
            </a:endParaRPr>
          </a:p>
          <a:p>
            <a:pPr indent="-336550" lvl="0" marL="457200" rtl="0" algn="l">
              <a:lnSpc>
                <a:spcPct val="100000"/>
              </a:lnSpc>
              <a:spcBef>
                <a:spcPts val="0"/>
              </a:spcBef>
              <a:spcAft>
                <a:spcPts val="0"/>
              </a:spcAft>
              <a:buClr>
                <a:srgbClr val="FFFFFF"/>
              </a:buClr>
              <a:buSzPts val="1700"/>
              <a:buAutoNum type="arabicPeriod"/>
            </a:pPr>
            <a:r>
              <a:rPr lang="en-GB" sz="1700">
                <a:solidFill>
                  <a:srgbClr val="FFFFFF"/>
                </a:solidFill>
              </a:rPr>
              <a:t>What happens to the principal paid over time?</a:t>
            </a:r>
            <a:endParaRPr sz="1700">
              <a:solidFill>
                <a:srgbClr val="FFFFFF"/>
              </a:solidFill>
            </a:endParaRPr>
          </a:p>
          <a:p>
            <a:pPr indent="0" lvl="0" marL="0" rtl="0" algn="l">
              <a:spcBef>
                <a:spcPts val="0"/>
              </a:spcBef>
              <a:spcAft>
                <a:spcPts val="1600"/>
              </a:spcAft>
              <a:buNone/>
            </a:pPr>
            <a:r>
              <a:t/>
            </a:r>
            <a:endParaRPr/>
          </a:p>
        </p:txBody>
      </p:sp>
      <p:pic>
        <p:nvPicPr>
          <p:cNvPr descr="How car loan interest (APR) works!&#10;Watch &quot;How to get a car loan&quot;: https://www.youtube.com/watch?v=C3ma_enSYm8&amp;list=PLOmIpJDqCR-L6xTFH83iG-hGK9aDpy17r&amp;index=5&#10;Please subscribe: https://www.youtube.com/c/HonestFinance?sub_confirmation=1&#10;&#10;Check out LightStream Loans if you're looking to buy or refinance a car loan. They've got great rates and they don't charge any fees or prepayment penalties.&#10;http://bit.ly/LS_AutoRefinance&#10;(I may be compensated by LightStream through this link.)&#10;&#10;I’ll go over everything you need to know on car loans and interest. I’ll cover  how they work and how much interest you’ll be paying for the car loan. Watch and learn. Thanks.&#10;&#10;Don’t end up upside down in your car. Follow my advice and you’ll be better off than most of us when it comes to your interest rate and length of the loan.&#10;&#10;-----------------&#10;&#10;- CHANNEL RELATED RESOURCES AND RECOMMENDATIONS -&#10;&#10;This channel covers a broad range of financial topics that'll give your life and finances more value. Consider subscribing to Honest Finance for more related videos:&#10;https://www.youtube.com/c/HonestFinance?sub_confirmation=1&#10;&#10;- POPULAR PLAYLISTS -&#10;&#10;Car Buying:&#10;https://www.youtube.com/watch?v=rwOcAHTH4Os&amp;list=PLOmIpJDqCR-L6xTFH83iG-hGK9aDpy17r&#10;&#10;Loans and Interest:&#10;https://www.youtube.com/watch?v=1CpSMo7To2U&amp;list=PLOmIpJDqCR-Kkqklbt4pRpcL7LnLZgNfl&#10;&#10;Amazon Reviews (like Audible, Prime, Visa):&#10;https://www.youtube.com/watch?v=GetFVRzw3_U&amp;list=PLOmIpJDqCR-Jb53gogjHvGsAn0XGXxFiE&#10;&#10;Stock Market and Investing:&#10;https://www.youtube.com/watch?v=uRBqoRfnH9w&amp;list=PLOmIpJDqCR-J5YB7foTH-5ayM4tpRgVn8&#10;&#10;Credit Cards:&#10;https://www.youtube.com/watch?v=KyA_RygVbYg&amp;list=PLOmIpJDqCR-LRMsepGvSHI6nP1vi9h9wH&#10;&#10;Buying and Selling on ebay:&#10;https://www.youtube.com/watch?v=XWHcCfl_m2U&amp;list=PLOmIpJDqCR-Ln1EkbLuksV8KINQf9uQOl&#10;&#10;- RECOMMENDED PRODUCTS/SERVICES - &#10;&#10;DISCLAIMER: This description contains affiliate links, which means if you click through the links, I can receive a small commission (at no cost to you). &#10;&#10;The average millionaire reads more than 2 book per month, so I'd suggest reading more right now. Audible is a great source for reading and they've got every book you can think of. Here's a link to get 2 free audiobooks from Audible.&#10;https://amzn.to/2O9mMUI&#10;&#10;If you're want to invest, but you don't want to do all the work, look into Betterment for automated, low-fee investing. They'll help with everything and are one of the best online advisers I'd recommend.&#10;http://bit.ly/Betterment_Investing&#10;&#10;If you want to invest in the stock market yourself, check out M1 Finance, because you can buy partial shares (which is awesome) and trades are free to make as well. &#10;http://bit.ly/HF_M1Finance&#10;&#10;If you're in need of a personal or auto loan, check out LightStream Loans. They have the best rates and don’t charge any fees or pre-payment penalties.&#10;http://bit.ly/lightsteam_loans&#10;&#10;And if you want to start a YouTube channel, here's a great course called &quot;YouTube Ranking Academy&quot; by Sean Cannell.&#10;http://bit.ly/YTRankingAcdmy&#10;&#10;- SOCIAL MEDIA -&#10;&#10;Facebook: https://www.facebook.com/honestfinancechannel&#10;Instagram: https://www.instagram.com/honestfinance/&#10;Pinterest: https://www.pinterest.com/honestfinance/&#10;Twitter: https://twitter.com/FinanceHonest&#10;&#10;-----------------&#10;&#10;Welcome to the Honest Finance Channel!&#10;&#10;I'll give you the honest truth about a variety of financial and life improvement topics in a way that actually makes sense. I'm not a financial adviser and this is all my opinion, so take my advice for informational and entertainment purposes only. I simply want to share my financial advice with anyone who will listen.&#10;&#10;#honestfinance" id="161" name="Google Shape;161;p17" title="Car Loan Interest Explained (The Easy Way)">
            <a:hlinkClick r:id="rId3"/>
          </p:cNvPr>
          <p:cNvPicPr preferRelativeResize="0"/>
          <p:nvPr/>
        </p:nvPicPr>
        <p:blipFill>
          <a:blip r:embed="rId4">
            <a:alphaModFix/>
          </a:blip>
          <a:stretch>
            <a:fillRect/>
          </a:stretch>
        </p:blipFill>
        <p:spPr>
          <a:xfrm>
            <a:off x="5096400" y="1292100"/>
            <a:ext cx="3742800" cy="2807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8"/>
          <p:cNvSpPr txBox="1"/>
          <p:nvPr>
            <p:ph type="title"/>
          </p:nvPr>
        </p:nvSpPr>
        <p:spPr>
          <a:xfrm>
            <a:off x="1290075" y="378950"/>
            <a:ext cx="7038900" cy="9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Analyze:  Understanding Amortization</a:t>
            </a:r>
            <a:endParaRPr/>
          </a:p>
        </p:txBody>
      </p:sp>
      <p:pic>
        <p:nvPicPr>
          <p:cNvPr id="167" name="Google Shape;167;p18"/>
          <p:cNvPicPr preferRelativeResize="0"/>
          <p:nvPr/>
        </p:nvPicPr>
        <p:blipFill>
          <a:blip r:embed="rId3">
            <a:alphaModFix/>
          </a:blip>
          <a:stretch>
            <a:fillRect/>
          </a:stretch>
        </p:blipFill>
        <p:spPr>
          <a:xfrm>
            <a:off x="1084325" y="1025550"/>
            <a:ext cx="3934826" cy="3681124"/>
          </a:xfrm>
          <a:prstGeom prst="rect">
            <a:avLst/>
          </a:prstGeom>
          <a:noFill/>
          <a:ln>
            <a:noFill/>
          </a:ln>
        </p:spPr>
      </p:pic>
      <p:sp>
        <p:nvSpPr>
          <p:cNvPr id="168" name="Google Shape;168;p18"/>
          <p:cNvSpPr txBox="1"/>
          <p:nvPr/>
        </p:nvSpPr>
        <p:spPr>
          <a:xfrm>
            <a:off x="5198375" y="1025500"/>
            <a:ext cx="3130500" cy="2609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GB" sz="1700">
                <a:solidFill>
                  <a:schemeClr val="lt1"/>
                </a:solidFill>
                <a:latin typeface="Montserrat"/>
                <a:ea typeface="Montserrat"/>
                <a:cs typeface="Montserrat"/>
                <a:sym typeface="Montserrat"/>
              </a:rPr>
              <a:t>Now that you’ve learned a little about amortized loans, we will dive into the math to understand the topic a little deeper. Follow the directions on the attached sheet to complete the activity</a:t>
            </a:r>
            <a:r>
              <a:rPr b="1" lang="en-GB" sz="1700">
                <a:solidFill>
                  <a:schemeClr val="lt1"/>
                </a:solidFill>
                <a:latin typeface="Montserrat"/>
                <a:ea typeface="Montserrat"/>
                <a:cs typeface="Montserrat"/>
                <a:sym typeface="Montserrat"/>
              </a:rPr>
              <a:t>.</a:t>
            </a:r>
            <a:r>
              <a:rPr lang="en-GB" sz="1700">
                <a:solidFill>
                  <a:schemeClr val="lt1"/>
                </a:solidFill>
                <a:latin typeface="Montserrat"/>
                <a:ea typeface="Montserrat"/>
                <a:cs typeface="Montserrat"/>
                <a:sym typeface="Montserrat"/>
              </a:rPr>
              <a:t> </a:t>
            </a:r>
            <a:endParaRPr sz="1700">
              <a:solidFill>
                <a:schemeClr val="lt1"/>
              </a:solidFill>
              <a:latin typeface="Lato"/>
              <a:ea typeface="Lato"/>
              <a:cs typeface="Lato"/>
              <a:sym typeface="Lato"/>
            </a:endParaRPr>
          </a:p>
        </p:txBody>
      </p:sp>
      <p:sp>
        <p:nvSpPr>
          <p:cNvPr id="169" name="Google Shape;169;p18"/>
          <p:cNvSpPr txBox="1"/>
          <p:nvPr/>
        </p:nvSpPr>
        <p:spPr>
          <a:xfrm>
            <a:off x="5308100" y="3579875"/>
            <a:ext cx="30207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500" u="sng">
                <a:solidFill>
                  <a:schemeClr val="hlink"/>
                </a:solidFill>
                <a:latin typeface="Lato"/>
                <a:ea typeface="Lato"/>
                <a:cs typeface="Lato"/>
                <a:sym typeface="Lato"/>
                <a:hlinkClick r:id="rId4"/>
              </a:rPr>
              <a:t>ANALYZE:  Understanding Amortization</a:t>
            </a:r>
            <a:endParaRPr sz="15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Preparing Kids to Make Borrowing Decisions</a:t>
            </a:r>
            <a:endParaRPr/>
          </a:p>
        </p:txBody>
      </p:sp>
      <p:sp>
        <p:nvSpPr>
          <p:cNvPr id="175" name="Google Shape;175;p19"/>
          <p:cNvSpPr txBox="1"/>
          <p:nvPr>
            <p:ph idx="1" type="body"/>
          </p:nvPr>
        </p:nvSpPr>
        <p:spPr>
          <a:xfrm>
            <a:off x="576075" y="1385300"/>
            <a:ext cx="2537400" cy="322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latin typeface="Montserrat"/>
                <a:ea typeface="Montserrat"/>
                <a:cs typeface="Montserrat"/>
                <a:sym typeface="Montserrat"/>
              </a:rPr>
              <a:t>Credit cards and loans each come with their own advantages and disadvantages. And taking on some credit and using it responsibly helps you build a solid credit history for the future. Watch this video and answer the questions on the next slide.  Discuss as a class when completed.</a:t>
            </a:r>
            <a:endParaRPr sz="1800"/>
          </a:p>
        </p:txBody>
      </p:sp>
      <p:pic>
        <p:nvPicPr>
          <p:cNvPr id="176" name="Google Shape;176;p19">
            <a:hlinkClick r:id="rId3"/>
          </p:cNvPr>
          <p:cNvPicPr preferRelativeResize="0"/>
          <p:nvPr/>
        </p:nvPicPr>
        <p:blipFill>
          <a:blip r:embed="rId4">
            <a:alphaModFix/>
          </a:blip>
          <a:stretch>
            <a:fillRect/>
          </a:stretch>
        </p:blipFill>
        <p:spPr>
          <a:xfrm>
            <a:off x="3113475" y="1456625"/>
            <a:ext cx="5725724" cy="30805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Preparing Kids to Make Borrowing Decisions</a:t>
            </a:r>
            <a:endParaRPr/>
          </a:p>
        </p:txBody>
      </p:sp>
      <p:sp>
        <p:nvSpPr>
          <p:cNvPr id="182" name="Google Shape;182;p20"/>
          <p:cNvSpPr txBox="1"/>
          <p:nvPr>
            <p:ph idx="1" type="body"/>
          </p:nvPr>
        </p:nvSpPr>
        <p:spPr>
          <a:xfrm>
            <a:off x="1297500" y="1371600"/>
            <a:ext cx="7038900" cy="30312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GB" sz="1700"/>
              <a:t>What should you consider before taking on debt?  </a:t>
            </a:r>
            <a:endParaRPr sz="1700"/>
          </a:p>
          <a:p>
            <a:pPr indent="-336550" lvl="0" marL="457200" rtl="0" algn="l">
              <a:spcBef>
                <a:spcPts val="0"/>
              </a:spcBef>
              <a:spcAft>
                <a:spcPts val="0"/>
              </a:spcAft>
              <a:buSzPts val="1700"/>
              <a:buChar char="❏"/>
            </a:pPr>
            <a:r>
              <a:rPr lang="en-GB" sz="1700"/>
              <a:t>The video suggests you consider these 4 things before deciding to take out a loan: Is it necessary? Do the monthly payments fit in your budget? Could you save instead of borrow? Is it worth the added interest?  </a:t>
            </a:r>
            <a:endParaRPr sz="1700"/>
          </a:p>
          <a:p>
            <a:pPr indent="-336550" lvl="0" marL="457200" rtl="0" algn="l">
              <a:spcBef>
                <a:spcPts val="0"/>
              </a:spcBef>
              <a:spcAft>
                <a:spcPts val="0"/>
              </a:spcAft>
              <a:buSzPts val="1700"/>
              <a:buChar char="❏"/>
            </a:pPr>
            <a:r>
              <a:rPr lang="en-GB" sz="1700"/>
              <a:t>If you were trying to decide whether to take out an auto loan for $6500 to buy your first car, thereby allowing you to commute for an impressive summer internship program next year, would that loan meet the requirements? </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